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692000" cx="7560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Roboto Medium"/>
      <p:regular r:id="rId15"/>
      <p:bold r:id="rId16"/>
      <p:italic r:id="rId17"/>
      <p:boldItalic r:id="rId18"/>
    </p:embeddedFont>
    <p:embeddedFont>
      <p:font typeface="Roboto SemiBol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emiBold-bold.fntdata"/><Relationship Id="rId11" Type="http://schemas.openxmlformats.org/officeDocument/2006/relationships/font" Target="fonts/Roboto-regular.fntdata"/><Relationship Id="rId22" Type="http://schemas.openxmlformats.org/officeDocument/2006/relationships/font" Target="fonts/RobotoSemiBold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SemiBold-italic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Medium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RobotoMedium-italic.fntdata"/><Relationship Id="rId16" Type="http://schemas.openxmlformats.org/officeDocument/2006/relationships/font" Target="fonts/RobotoMedium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obotoSemiBold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b74b0cf3_2_34:notes"/>
          <p:cNvSpPr txBox="1"/>
          <p:nvPr>
            <p:ph idx="1" type="body"/>
          </p:nvPr>
        </p:nvSpPr>
        <p:spPr>
          <a:xfrm>
            <a:off x="685800" y="4343387"/>
            <a:ext cx="5486400" cy="4114796"/>
          </a:xfrm>
          <a:prstGeom prst="rect">
            <a:avLst/>
          </a:prstGeom>
        </p:spPr>
        <p:txBody>
          <a:bodyPr anchorCtr="0" anchor="t" bIns="81375" lIns="81375" spcFirstLastPara="1" rIns="81375" wrap="square" tIns="8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4bb74b0cf3_2_34:notes"/>
          <p:cNvSpPr/>
          <p:nvPr>
            <p:ph idx="2" type="sldImg"/>
          </p:nvPr>
        </p:nvSpPr>
        <p:spPr>
          <a:xfrm>
            <a:off x="1141853" y="685796"/>
            <a:ext cx="457492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bb74b0cf3_2_141:notes"/>
          <p:cNvSpPr txBox="1"/>
          <p:nvPr>
            <p:ph idx="1" type="body"/>
          </p:nvPr>
        </p:nvSpPr>
        <p:spPr>
          <a:xfrm>
            <a:off x="685800" y="4343387"/>
            <a:ext cx="5486400" cy="4114796"/>
          </a:xfrm>
          <a:prstGeom prst="rect">
            <a:avLst/>
          </a:prstGeom>
        </p:spPr>
        <p:txBody>
          <a:bodyPr anchorCtr="0" anchor="t" bIns="81375" lIns="81375" spcFirstLastPara="1" rIns="81375" wrap="square" tIns="8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4bb74b0cf3_2_141:notes"/>
          <p:cNvSpPr/>
          <p:nvPr>
            <p:ph idx="2" type="sldImg"/>
          </p:nvPr>
        </p:nvSpPr>
        <p:spPr>
          <a:xfrm>
            <a:off x="1141853" y="685796"/>
            <a:ext cx="457492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bb74b0cf3_2_178:notes"/>
          <p:cNvSpPr txBox="1"/>
          <p:nvPr>
            <p:ph idx="1" type="body"/>
          </p:nvPr>
        </p:nvSpPr>
        <p:spPr>
          <a:xfrm>
            <a:off x="685800" y="4343387"/>
            <a:ext cx="5486400" cy="4114796"/>
          </a:xfrm>
          <a:prstGeom prst="rect">
            <a:avLst/>
          </a:prstGeom>
        </p:spPr>
        <p:txBody>
          <a:bodyPr anchorCtr="0" anchor="t" bIns="81375" lIns="81375" spcFirstLastPara="1" rIns="81375" wrap="square" tIns="8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4bb74b0cf3_2_178:notes"/>
          <p:cNvSpPr/>
          <p:nvPr>
            <p:ph idx="2" type="sldImg"/>
          </p:nvPr>
        </p:nvSpPr>
        <p:spPr>
          <a:xfrm>
            <a:off x="1141853" y="685796"/>
            <a:ext cx="457492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0b21ae709_0_2:notes"/>
          <p:cNvSpPr txBox="1"/>
          <p:nvPr>
            <p:ph idx="1" type="body"/>
          </p:nvPr>
        </p:nvSpPr>
        <p:spPr>
          <a:xfrm>
            <a:off x="685800" y="4343387"/>
            <a:ext cx="5486400" cy="4114800"/>
          </a:xfrm>
          <a:prstGeom prst="rect">
            <a:avLst/>
          </a:prstGeom>
        </p:spPr>
        <p:txBody>
          <a:bodyPr anchorCtr="0" anchor="t" bIns="81375" lIns="81375" spcFirstLastPara="1" rIns="81375" wrap="square" tIns="8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50b21ae709_0_2:notes"/>
          <p:cNvSpPr/>
          <p:nvPr>
            <p:ph idx="2" type="sldImg"/>
          </p:nvPr>
        </p:nvSpPr>
        <p:spPr>
          <a:xfrm>
            <a:off x="1141853" y="685796"/>
            <a:ext cx="457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47461" y="10140721"/>
            <a:ext cx="1196259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347461" y="9772724"/>
            <a:ext cx="2258471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4084515" y="10140721"/>
            <a:ext cx="3131365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Ruban LED 24V 5050 RGB + blanc variable 5/10M - </a:t>
            </a:r>
            <a:fld id="{00000000-1234-1234-1234-123412341234}" type="slidenum">
              <a:rPr lang="fr"/>
              <a:t>‹#›</a:t>
            </a:fld>
            <a:r>
              <a:rPr lang="fr"/>
              <a:t>/5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567476" y="3314520"/>
            <a:ext cx="6431399" cy="224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134952" y="5987520"/>
            <a:ext cx="5296447" cy="26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47461" y="10140721"/>
            <a:ext cx="1196259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347461" y="9772724"/>
            <a:ext cx="2258471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084515" y="10140721"/>
            <a:ext cx="3131365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Ruban LED 24V 5050 RGB + blanc variable 5/10M - </a:t>
            </a:r>
            <a:fld id="{00000000-1234-1234-1234-123412341234}" type="slidenum">
              <a:rPr lang="fr"/>
              <a:t>‹#›</a:t>
            </a:fld>
            <a:r>
              <a:rPr lang="fr"/>
              <a:t>/5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78317" y="427680"/>
            <a:ext cx="6809718" cy="171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78317" y="2459160"/>
            <a:ext cx="6809718" cy="7056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347461" y="10140721"/>
            <a:ext cx="1196259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347461" y="9772724"/>
            <a:ext cx="2258471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4084515" y="10140721"/>
            <a:ext cx="3131365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Ruban LED 24V 5050 RGB + blanc variable 5/10M - </a:t>
            </a:r>
            <a:fld id="{00000000-1234-1234-1234-123412341234}" type="slidenum">
              <a:rPr lang="fr"/>
              <a:t>‹#›</a:t>
            </a:fld>
            <a:r>
              <a:rPr lang="fr"/>
              <a:t>/5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78317" y="427680"/>
            <a:ext cx="6809718" cy="171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78317" y="2459160"/>
            <a:ext cx="3291363" cy="7056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3896671" y="2459160"/>
            <a:ext cx="3291363" cy="7056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47461" y="10140721"/>
            <a:ext cx="1196259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347461" y="9772724"/>
            <a:ext cx="2258471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4084515" y="10140721"/>
            <a:ext cx="3131365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Ruban LED 24V 5050 RGB + blanc variable 5/10M - </a:t>
            </a:r>
            <a:fld id="{00000000-1234-1234-1234-123412341234}" type="slidenum">
              <a:rPr lang="fr"/>
              <a:t>‹#›</a:t>
            </a:fld>
            <a:r>
              <a:rPr lang="fr"/>
              <a:t>/5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78317" y="427680"/>
            <a:ext cx="6809718" cy="171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347461" y="10140721"/>
            <a:ext cx="1196259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347461" y="9772724"/>
            <a:ext cx="2258471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4084515" y="10140721"/>
            <a:ext cx="3131365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Ruban LED 24V 5050 RGB + blanc variable 5/10M - </a:t>
            </a:r>
            <a:fld id="{00000000-1234-1234-1234-123412341234}" type="slidenum">
              <a:rPr lang="fr"/>
              <a:t>‹#›</a:t>
            </a:fld>
            <a:r>
              <a:rPr lang="fr"/>
              <a:t>/5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78317" y="427680"/>
            <a:ext cx="6809718" cy="171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78317" y="2459160"/>
            <a:ext cx="6809718" cy="7056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47461" y="10140721"/>
            <a:ext cx="1196259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347461" y="9772724"/>
            <a:ext cx="2258471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084515" y="10140721"/>
            <a:ext cx="3131365" cy="1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12700">
              <a:lnSpc>
                <a:spcPct val="100000"/>
              </a:lnSpc>
              <a:spcBef>
                <a:spcPts val="0"/>
              </a:spcBef>
              <a:buNone/>
              <a:defRPr b="0" i="0" sz="10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Ruban LED 24V 5050 RGB + blanc variable 5/10M - </a:t>
            </a:r>
            <a:fld id="{00000000-1234-1234-1234-123412341234}" type="slidenum">
              <a:rPr lang="fr"/>
              <a:t>‹#›</a:t>
            </a:fld>
            <a:r>
              <a:rPr lang="fr"/>
              <a:t>/5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2.jpg"/><Relationship Id="rId13" Type="http://schemas.openxmlformats.org/officeDocument/2006/relationships/image" Target="../media/image10.jpg"/><Relationship Id="rId12" Type="http://schemas.openxmlformats.org/officeDocument/2006/relationships/hyperlink" Target="https://www.inovatlantic-led.fr/accessoires-mono/124-crochets-pour-rubans-led-12v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www.inovatlantic-led.fr/rubans-led-24v/577-alimentation-metalbox-24v-833a-200w-compact.html" TargetMode="External"/><Relationship Id="rId9" Type="http://schemas.openxmlformats.org/officeDocument/2006/relationships/hyperlink" Target="https://www.inovatlantic-led.fr/profiles-led/570-profile-alu-angle-1m-taille-xl.html" TargetMode="External"/><Relationship Id="rId15" Type="http://schemas.openxmlformats.org/officeDocument/2006/relationships/image" Target="../media/image7.jpg"/><Relationship Id="rId14" Type="http://schemas.openxmlformats.org/officeDocument/2006/relationships/image" Target="../media/image8.jpg"/><Relationship Id="rId16" Type="http://schemas.openxmlformats.org/officeDocument/2006/relationships/image" Target="../media/image4.jpg"/><Relationship Id="rId5" Type="http://schemas.openxmlformats.org/officeDocument/2006/relationships/hyperlink" Target="https://www.inovatlantic-led.fr/controleurs-rgb/195-telecommande-multi-zones-rgb-rf.html" TargetMode="External"/><Relationship Id="rId6" Type="http://schemas.openxmlformats.org/officeDocument/2006/relationships/hyperlink" Target="https://www.inovatlantic-led.fr/controleurs-rgb/383-commande-rgbw-murale-multizones.html" TargetMode="External"/><Relationship Id="rId7" Type="http://schemas.openxmlformats.org/officeDocument/2006/relationships/hyperlink" Target="https://www.inovatlantic-led.fr/controleurs-rgb/457-controleur-multi-zones-ruban-rgbw.html" TargetMode="External"/><Relationship Id="rId8" Type="http://schemas.openxmlformats.org/officeDocument/2006/relationships/hyperlink" Target="https://www.inovatlantic-led.fr/profiles-led/405-profile-alu-plat-1m-taille-m.html" TargetMode="Externa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inovatlantic-led.fr/accessoires-rgb/619-connecteur-ruban-nu-rgbblanc-variable-vers-6-fils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hyperlink" Target="https://www.inovatlantic-led.fr/accessoires-rgb/617-cable-6-fils-22awg.html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www.inovatlantic-led.fr/electricite-230v/497-cable-electrique-230v.html" TargetMode="External"/><Relationship Id="rId7" Type="http://schemas.openxmlformats.org/officeDocument/2006/relationships/hyperlink" Target="https://www.inovatlantic-led.fr/electricite-230v/387-prise-220v-avec-interrupteur.html" TargetMode="External"/><Relationship Id="rId8" Type="http://schemas.openxmlformats.org/officeDocument/2006/relationships/hyperlink" Target="https://www.inovatlantic-led.fr/accessoires-mono/589-cable-2-fils-18awg.html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www.inovatlantic-led.fr/651-connecteur-rgb-blanc-variable-en-l.html" TargetMode="External"/><Relationship Id="rId9" Type="http://schemas.openxmlformats.org/officeDocument/2006/relationships/hyperlink" Target="https://www.inovatlantic-led.fr/controleurs-rgb/437-commande-universelle-murale-multizones.html" TargetMode="External"/><Relationship Id="rId5" Type="http://schemas.openxmlformats.org/officeDocument/2006/relationships/hyperlink" Target="https://www.inovatlantic-led.fr/accessoires-rgb/618-connecteur-d-angle-cable-rgbblanc-variable.html" TargetMode="External"/><Relationship Id="rId6" Type="http://schemas.openxmlformats.org/officeDocument/2006/relationships/hyperlink" Target="https://www.inovatlantic-led.fr/controleurs-rgb/996-4423-controleur-multizones-3-en-1-rgb-rgbw-rgb-blanc-variable-12a-12-24v.html#/381-version-ip20_bornier_a_clipsl" TargetMode="External"/><Relationship Id="rId7" Type="http://schemas.openxmlformats.org/officeDocument/2006/relationships/hyperlink" Target="https://www.inovatlantic-led.fr/rubans-led-24v/577-alimentation-metalbox-24v-833a-200w-compact.html" TargetMode="External"/><Relationship Id="rId8" Type="http://schemas.openxmlformats.org/officeDocument/2006/relationships/hyperlink" Target="https://www.inovatlantic-led.fr/projecteurs-led/544-telecommande-multizones-rgb-blanc-variable-rf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title="Inov Atlantic_RVB'.png"/>
          <p:cNvPicPr preferRelativeResize="0"/>
          <p:nvPr/>
        </p:nvPicPr>
        <p:blipFill rotWithShape="1">
          <a:blip r:embed="rId3">
            <a:alphaModFix/>
          </a:blip>
          <a:srcRect b="0" l="27108" r="27108" t="0"/>
          <a:stretch/>
        </p:blipFill>
        <p:spPr>
          <a:xfrm>
            <a:off x="-1171130" y="-1169975"/>
            <a:ext cx="4016502" cy="53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/>
          <p:nvPr/>
        </p:nvSpPr>
        <p:spPr>
          <a:xfrm>
            <a:off x="360167" y="10134235"/>
            <a:ext cx="6840220" cy="0"/>
          </a:xfrm>
          <a:custGeom>
            <a:rect b="b" l="l" r="r" t="t"/>
            <a:pathLst>
              <a:path extrusionOk="0" h="120000"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noFill/>
          <a:ln cap="flat" cmpd="sng" w="12700">
            <a:solidFill>
              <a:srgbClr val="D33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/>
          <p:nvPr/>
        </p:nvSpPr>
        <p:spPr>
          <a:xfrm>
            <a:off x="360167" y="2198434"/>
            <a:ext cx="6840220" cy="0"/>
          </a:xfrm>
          <a:custGeom>
            <a:rect b="b" l="l" r="r" t="t"/>
            <a:pathLst>
              <a:path extrusionOk="0" h="120000"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noFill/>
          <a:ln cap="flat" cmpd="sng" w="12700">
            <a:solidFill>
              <a:srgbClr val="D33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5492850" y="1958000"/>
            <a:ext cx="17244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Référence</a:t>
            </a:r>
            <a:r>
              <a:rPr lang="fr" sz="1000">
                <a:latin typeface="Roboto"/>
                <a:ea typeface="Roboto"/>
                <a:cs typeface="Roboto"/>
                <a:sym typeface="Roboto"/>
              </a:rPr>
              <a:t> 5050RGBW24V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383927" y="2292719"/>
            <a:ext cx="67956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 SemiBold"/>
                <a:ea typeface="Roboto SemiBold"/>
                <a:cs typeface="Roboto SemiBold"/>
                <a:sym typeface="Roboto SemiBold"/>
              </a:rPr>
              <a:t>Ruban LED / Bandeau LED &gt; Ruban LED 24V &gt; Rubans LED RGB 24V &gt; Ruban LED 24V 5050 RGBW 5/10M</a:t>
            </a:r>
            <a:endParaRPr sz="1000"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347427" y="1925750"/>
            <a:ext cx="4649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b="1" lang="fr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Ruban LED 24V 5050 RGBW 5/10M</a:t>
            </a:r>
            <a:endParaRPr>
              <a:solidFill>
                <a:srgbClr val="D5377A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347461" y="9848924"/>
            <a:ext cx="2258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produit actualisée le 28 avril 2025</a:t>
            </a:r>
            <a:endParaRPr/>
          </a:p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47461" y="10216921"/>
            <a:ext cx="1196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© 2025 - Inovatlantic</a:t>
            </a:r>
            <a:endParaRPr/>
          </a:p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4084515" y="10216921"/>
            <a:ext cx="3131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33578"/>
                </a:solidFill>
              </a:rPr>
              <a:t>Ruban LED 12V 5050 RGBW 5/10M - </a:t>
            </a:r>
            <a:fld id="{00000000-1234-1234-1234-123412341234}" type="slidenum">
              <a:rPr lang="fr">
                <a:solidFill>
                  <a:srgbClr val="D33578"/>
                </a:solidFill>
              </a:rPr>
              <a:t>‹#›</a:t>
            </a:fld>
            <a:r>
              <a:rPr lang="fr">
                <a:solidFill>
                  <a:srgbClr val="D33578"/>
                </a:solidFill>
              </a:rPr>
              <a:t>/4</a:t>
            </a:r>
            <a:endParaRPr>
              <a:solidFill>
                <a:srgbClr val="D33578"/>
              </a:solidFill>
            </a:endParaRPr>
          </a:p>
        </p:txBody>
      </p:sp>
      <p:pic>
        <p:nvPicPr>
          <p:cNvPr id="97" name="Google Shape;97;p19" title="Inov Atlantic_RV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9229" y="167459"/>
            <a:ext cx="1509955" cy="9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 title="frame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6850" y="1209075"/>
            <a:ext cx="738150" cy="7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 title="Ruban led RGBW 5050 OFF-Picto.jp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78650" y="2558476"/>
            <a:ext cx="1972500" cy="197252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/>
          <p:nvPr/>
        </p:nvSpPr>
        <p:spPr>
          <a:xfrm>
            <a:off x="346675" y="2558475"/>
            <a:ext cx="4383000" cy="315000"/>
          </a:xfrm>
          <a:prstGeom prst="rect">
            <a:avLst/>
          </a:prstGeom>
          <a:solidFill>
            <a:srgbClr val="EEEF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353075" y="2605863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Couleur lumière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3005275" y="2603650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RGBW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353075" y="2960400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Longueur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3005275" y="2955963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5 ou 10</a:t>
            </a:r>
            <a:r>
              <a:rPr lang="fr" sz="1000">
                <a:latin typeface="Roboto"/>
                <a:ea typeface="Roboto"/>
                <a:cs typeface="Roboto"/>
                <a:sym typeface="Roboto"/>
              </a:rPr>
              <a:t> mètres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346675" y="3255525"/>
            <a:ext cx="4383000" cy="445500"/>
          </a:xfrm>
          <a:prstGeom prst="rect">
            <a:avLst/>
          </a:prstGeom>
          <a:solidFill>
            <a:srgbClr val="EEEF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340375" y="3289588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Indice de protection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2757175" y="3216913"/>
            <a:ext cx="1972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508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IP20 +adhésif ou 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08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IP68 étanche + adhésif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46538" y="5221125"/>
            <a:ext cx="9981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Couleur LED	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358241" y="4710082"/>
            <a:ext cx="6840220" cy="0"/>
          </a:xfrm>
          <a:custGeom>
            <a:rect b="b" l="l" r="r" t="t"/>
            <a:pathLst>
              <a:path extrusionOk="0" h="120000"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noFill/>
          <a:ln cap="flat" cmpd="sng" w="12700">
            <a:solidFill>
              <a:srgbClr val="D33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345535" y="4402485"/>
            <a:ext cx="2389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33578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Caractéristiques techniques</a:t>
            </a:r>
            <a:endParaRPr>
              <a:solidFill>
                <a:srgbClr val="D33578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347450" y="4826600"/>
            <a:ext cx="6843300" cy="330300"/>
          </a:xfrm>
          <a:prstGeom prst="rect">
            <a:avLst/>
          </a:prstGeom>
          <a:solidFill>
            <a:srgbClr val="EEEF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50638" y="4874338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Type de LED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5463138" y="4885138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4097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SMD RGBW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2883744" y="5225000"/>
            <a:ext cx="43071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rouge, vert, bleu et blanc variable (2400 à 6500K)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59250" y="5858525"/>
            <a:ext cx="1308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Intensité lumineuse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360163" y="5463988"/>
            <a:ext cx="6843300" cy="330300"/>
          </a:xfrm>
          <a:prstGeom prst="rect">
            <a:avLst/>
          </a:prstGeom>
          <a:solidFill>
            <a:srgbClr val="EEEF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63350" y="5511725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Nombre de LED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5475850" y="5522525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4097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60</a:t>
            </a: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/m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2896456" y="5862388"/>
            <a:ext cx="43071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1200</a:t>
            </a: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lumens/m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459250" y="6496388"/>
            <a:ext cx="1308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Dimmable</a:t>
            </a:r>
            <a:endParaRPr sz="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360163" y="6101850"/>
            <a:ext cx="6843300" cy="330300"/>
          </a:xfrm>
          <a:prstGeom prst="rect">
            <a:avLst/>
          </a:prstGeom>
          <a:solidFill>
            <a:srgbClr val="EEEF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63350" y="6149588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Angle d’éclairage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475850" y="6160388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4097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fr" sz="10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0°</a:t>
            </a:r>
            <a:endParaRPr sz="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2896456" y="6500250"/>
            <a:ext cx="43071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Oui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83000" y="7134238"/>
            <a:ext cx="1308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Connecteur</a:t>
            </a:r>
            <a:endParaRPr sz="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383913" y="6739700"/>
            <a:ext cx="6843300" cy="330300"/>
          </a:xfrm>
          <a:prstGeom prst="rect">
            <a:avLst/>
          </a:prstGeom>
          <a:solidFill>
            <a:srgbClr val="EEEF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87100" y="6787438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Sécable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5499600" y="6798238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4097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Tous les </a:t>
            </a:r>
            <a:r>
              <a:rPr lang="fr" sz="1000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cm</a:t>
            </a:r>
            <a:endParaRPr sz="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429849" y="7138100"/>
            <a:ext cx="4797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fils nus à chaque bout du ruban en </a:t>
            </a:r>
            <a:r>
              <a:rPr lang="fr" sz="1000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 ou à un seul bout en </a:t>
            </a:r>
            <a:r>
              <a:rPr lang="fr" sz="1000">
                <a:latin typeface="Roboto"/>
                <a:ea typeface="Roboto"/>
                <a:cs typeface="Roboto"/>
                <a:sym typeface="Roboto"/>
              </a:rPr>
              <a:t>2,5</a:t>
            </a: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59250" y="7805575"/>
            <a:ext cx="1308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Dimensions IP68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383913" y="7414388"/>
            <a:ext cx="6843300" cy="330300"/>
          </a:xfrm>
          <a:prstGeom prst="rect">
            <a:avLst/>
          </a:prstGeom>
          <a:solidFill>
            <a:srgbClr val="EEEF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87100" y="7462125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Dimensions IP20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539400" y="7472925"/>
            <a:ext cx="26847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4097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Largeur 12mm / Épaisseur 2mm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2429849" y="7812788"/>
            <a:ext cx="4797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Largeur 1</a:t>
            </a:r>
            <a:r>
              <a:rPr lang="fr" sz="10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mm / Épaisseur 5mm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59250" y="8472075"/>
            <a:ext cx="1308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Tension</a:t>
            </a:r>
            <a:endParaRPr sz="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383913" y="8080888"/>
            <a:ext cx="6843300" cy="330300"/>
          </a:xfrm>
          <a:prstGeom prst="rect">
            <a:avLst/>
          </a:prstGeom>
          <a:solidFill>
            <a:srgbClr val="EEEF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387100" y="8128625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Consommation</a:t>
            </a:r>
            <a:endParaRPr sz="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539400" y="8139425"/>
            <a:ext cx="26847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4097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19,2</a:t>
            </a: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watts/m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429849" y="8479288"/>
            <a:ext cx="4797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24</a:t>
            </a: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volts continu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459250" y="9127400"/>
            <a:ext cx="13083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Durée de vie	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383913" y="8736213"/>
            <a:ext cx="6843300" cy="330300"/>
          </a:xfrm>
          <a:prstGeom prst="rect">
            <a:avLst/>
          </a:prstGeom>
          <a:solidFill>
            <a:srgbClr val="EEEF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387100" y="8783950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Certifications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4539400" y="8794750"/>
            <a:ext cx="26847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4097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 et RoHS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2429849" y="9134613"/>
            <a:ext cx="4797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50 000 heures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383913" y="9368300"/>
            <a:ext cx="6843300" cy="330300"/>
          </a:xfrm>
          <a:prstGeom prst="rect">
            <a:avLst/>
          </a:prstGeom>
          <a:solidFill>
            <a:srgbClr val="EEEF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387100" y="9416038"/>
            <a:ext cx="1724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Garantie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4539400" y="9426838"/>
            <a:ext cx="26847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4097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 ans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 title="Inov Atlantic_RVB'.png"/>
          <p:cNvPicPr preferRelativeResize="0"/>
          <p:nvPr/>
        </p:nvPicPr>
        <p:blipFill rotWithShape="1">
          <a:blip r:embed="rId3">
            <a:alphaModFix/>
          </a:blip>
          <a:srcRect b="0" l="27108" r="27108" t="0"/>
          <a:stretch/>
        </p:blipFill>
        <p:spPr>
          <a:xfrm>
            <a:off x="-1171130" y="-1169975"/>
            <a:ext cx="4016502" cy="53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360167" y="10134235"/>
            <a:ext cx="6840220" cy="0"/>
          </a:xfrm>
          <a:custGeom>
            <a:rect b="b" l="l" r="r" t="t"/>
            <a:pathLst>
              <a:path extrusionOk="0" h="120000"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noFill/>
          <a:ln cap="flat" cmpd="sng" w="12700">
            <a:solidFill>
              <a:srgbClr val="D33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363705" y="2195470"/>
            <a:ext cx="6840220" cy="0"/>
          </a:xfrm>
          <a:custGeom>
            <a:rect b="b" l="l" r="r" t="t"/>
            <a:pathLst>
              <a:path extrusionOk="0" h="120000"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noFill/>
          <a:ln cap="flat" cmpd="sng" w="12700">
            <a:solidFill>
              <a:srgbClr val="D33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360167" y="7746218"/>
            <a:ext cx="6840220" cy="0"/>
          </a:xfrm>
          <a:custGeom>
            <a:rect b="b" l="l" r="r" t="t"/>
            <a:pathLst>
              <a:path extrusionOk="0" h="120000"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noFill/>
          <a:ln cap="flat" cmpd="sng" w="12700">
            <a:solidFill>
              <a:srgbClr val="D33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 txBox="1"/>
          <p:nvPr/>
        </p:nvSpPr>
        <p:spPr>
          <a:xfrm>
            <a:off x="347150" y="1887874"/>
            <a:ext cx="4321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33578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D</a:t>
            </a:r>
            <a:r>
              <a:rPr lang="fr">
                <a:solidFill>
                  <a:srgbClr val="D33578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escriptions techniques</a:t>
            </a:r>
            <a:endParaRPr>
              <a:solidFill>
                <a:srgbClr val="D33578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419850" y="7848225"/>
            <a:ext cx="67446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 ruban LED consomme 19,2W/m</a:t>
            </a:r>
            <a:r>
              <a:rPr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nous préconisons une </a:t>
            </a:r>
            <a:r>
              <a:rPr b="1"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alimentation 24V 8.33A</a:t>
            </a:r>
            <a:r>
              <a:rPr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pour 10m.</a:t>
            </a:r>
            <a:r>
              <a:rPr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Il nécessite également cette </a:t>
            </a:r>
            <a:r>
              <a:rPr b="1" lang="fr" sz="1200" u="sng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télécommande</a:t>
            </a:r>
            <a:r>
              <a:rPr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ou ce </a:t>
            </a:r>
            <a:r>
              <a:rPr b="1" lang="fr" sz="1200" u="sng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panneau de commande</a:t>
            </a:r>
            <a:r>
              <a:rPr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et ce </a:t>
            </a:r>
            <a:r>
              <a:rPr b="1" lang="fr" sz="1200" u="sng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contrôleur adapté</a:t>
            </a:r>
            <a:r>
              <a:rPr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1"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Pour un rendu professionnel</a:t>
            </a:r>
            <a:r>
              <a:rPr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vous pouvez </a:t>
            </a:r>
            <a:r>
              <a:rPr b="1"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mettre ce ruban IP20</a:t>
            </a:r>
            <a:r>
              <a:rPr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ou </a:t>
            </a:r>
            <a:r>
              <a:rPr b="1"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IP68</a:t>
            </a:r>
            <a:r>
              <a:rPr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soit dans ce </a:t>
            </a:r>
            <a:r>
              <a:rPr b="1" lang="fr" sz="1200" u="sng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profilé plat</a:t>
            </a:r>
            <a:r>
              <a:rPr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ou ce </a:t>
            </a:r>
            <a:r>
              <a:rPr b="1" lang="fr" sz="1200" u="sng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profilé d'angle</a:t>
            </a:r>
            <a:r>
              <a:rPr lang="f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0" title="Ruban led RGBW 5050 Bleu ON.jpg"/>
          <p:cNvPicPr preferRelativeResize="0"/>
          <p:nvPr/>
        </p:nvPicPr>
        <p:blipFill rotWithShape="1">
          <a:blip r:embed="rId10">
            <a:alphaModFix/>
          </a:blip>
          <a:srcRect b="17719" l="58089" r="4563" t="29637"/>
          <a:stretch/>
        </p:blipFill>
        <p:spPr>
          <a:xfrm rot="10800000">
            <a:off x="4849926" y="2380300"/>
            <a:ext cx="2353624" cy="33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>
            <p:ph idx="10" type="dt"/>
          </p:nvPr>
        </p:nvSpPr>
        <p:spPr>
          <a:xfrm>
            <a:off x="347461" y="9848924"/>
            <a:ext cx="2258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produit actualisée le 28 avril 2025</a:t>
            </a:r>
            <a:endParaRPr/>
          </a:p>
        </p:txBody>
      </p:sp>
      <p:sp>
        <p:nvSpPr>
          <p:cNvPr id="160" name="Google Shape;160;p20"/>
          <p:cNvSpPr txBox="1"/>
          <p:nvPr>
            <p:ph idx="11" type="ftr"/>
          </p:nvPr>
        </p:nvSpPr>
        <p:spPr>
          <a:xfrm>
            <a:off x="347461" y="10216921"/>
            <a:ext cx="1196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© 2025 - Inovatlantic</a:t>
            </a:r>
            <a:endParaRPr/>
          </a:p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4084515" y="10216921"/>
            <a:ext cx="3131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33578"/>
                </a:solidFill>
              </a:rPr>
              <a:t>Ruban LED 12V 5050 RGBW 5/10M - </a:t>
            </a:r>
            <a:fld id="{00000000-1234-1234-1234-123412341234}" type="slidenum">
              <a:rPr lang="fr">
                <a:solidFill>
                  <a:srgbClr val="D33578"/>
                </a:solidFill>
              </a:rPr>
              <a:t>‹#›</a:t>
            </a:fld>
            <a:r>
              <a:rPr lang="fr">
                <a:solidFill>
                  <a:srgbClr val="D33578"/>
                </a:solidFill>
              </a:rPr>
              <a:t>/4</a:t>
            </a:r>
            <a:endParaRPr>
              <a:solidFill>
                <a:srgbClr val="D33578"/>
              </a:solidFill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363700" y="2348950"/>
            <a:ext cx="42756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>
                <a:latin typeface="Roboto"/>
                <a:ea typeface="Roboto"/>
                <a:cs typeface="Roboto"/>
                <a:sym typeface="Roboto"/>
              </a:rPr>
              <a:t>Le ruban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 LED RGB classique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ne peut pas délivrer un vrai blanc naturel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mais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plutôt un blanc froid légèrement bleuté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. Avec ce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ruban RGBW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, vous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combinez à la fois les avantages d'un ruban multicouleur RGB et du vrai blanc naturel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. Grâce à son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fonctionnement en 24V,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il n'a aucune perte de luminosité jusqu'à 10 mètres d'un seul tenant.</a:t>
            </a:r>
            <a:r>
              <a:rPr lang="fr" sz="10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ll s'agit de la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dernière génération de ruban RGBW comportant sur chaque LED les 3 couleurs primaire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(rouge, vert , bleu) et le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blanc naturel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(4500K), ce qui permet une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parfaite homogénéité de la lumière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contrairement aux anciens rubans RGB+W qui alternaient une LED RGB et une LED blanche.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347150" y="7464999"/>
            <a:ext cx="4321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33578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A</a:t>
            </a:r>
            <a:r>
              <a:rPr lang="fr">
                <a:solidFill>
                  <a:srgbClr val="D33578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ccessoires</a:t>
            </a:r>
            <a:endParaRPr>
              <a:solidFill>
                <a:srgbClr val="D33578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pic>
        <p:nvPicPr>
          <p:cNvPr id="164" name="Google Shape;164;p20" title="Inov Atlantic_RVB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89229" y="167459"/>
            <a:ext cx="1509955" cy="92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363700" y="4409900"/>
            <a:ext cx="4275600" cy="13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1200">
                <a:solidFill>
                  <a:srgbClr val="D33578"/>
                </a:solidFill>
                <a:latin typeface="Roboto"/>
                <a:ea typeface="Roboto"/>
                <a:cs typeface="Roboto"/>
                <a:sym typeface="Roboto"/>
              </a:rPr>
              <a:t>Ce ruban est disponible en 2 indices de protection au choix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:</a:t>
            </a:r>
            <a:endParaRPr sz="1300">
              <a:solidFill>
                <a:srgbClr val="18063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IP20 en non étanche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(pas de protection) /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IP68 en étanche 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(gaine de protection plastique). Le ruban LED est adhésif en version non étanche uniquement. Pour la version étanche, vous pouvez utiliser ces </a:t>
            </a:r>
            <a:r>
              <a:rPr b="1" lang="fr" sz="1200" u="sng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crochets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. Le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choix du ruban LED étanche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est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recommandé pour le protéger de la poussière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. Il devient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indispensable en cas d'exposition à des projections d'eau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solidFill>
                <a:srgbClr val="D537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" name="Google Shape;166;p20" title="IPLED-04.jpg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0241" y="5940200"/>
            <a:ext cx="1576935" cy="11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 title="IPLED-05.jpg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07766" y="5944050"/>
            <a:ext cx="1576935" cy="11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 title="IPLED-03.jpg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875291" y="5944050"/>
            <a:ext cx="1576935" cy="11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 title="IPLED-02.jpg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642816" y="5944050"/>
            <a:ext cx="1576935" cy="118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860063" y="6586250"/>
            <a:ext cx="537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IP20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439607" y="6844000"/>
            <a:ext cx="1378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sans protection</a:t>
            </a:r>
            <a:endParaRPr sz="1200">
              <a:solidFill>
                <a:schemeClr val="lt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2627600" y="6586250"/>
            <a:ext cx="537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IP65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2207145" y="6844000"/>
            <a:ext cx="1378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couche silicone</a:t>
            </a:r>
            <a:endParaRPr sz="1200">
              <a:solidFill>
                <a:schemeClr val="lt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4395113" y="6586250"/>
            <a:ext cx="537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IP66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3974657" y="6844000"/>
            <a:ext cx="1378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gaine creuse</a:t>
            </a:r>
            <a:endParaRPr sz="1200">
              <a:solidFill>
                <a:schemeClr val="lt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6162638" y="6586250"/>
            <a:ext cx="537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IP68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5742182" y="6844000"/>
            <a:ext cx="1378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gaine pleine</a:t>
            </a:r>
            <a:endParaRPr sz="1200">
              <a:solidFill>
                <a:schemeClr val="lt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 title="5MontageRGBCCTmetalox.jpg"/>
          <p:cNvPicPr preferRelativeResize="0"/>
          <p:nvPr/>
        </p:nvPicPr>
        <p:blipFill rotWithShape="1">
          <a:blip r:embed="rId3">
            <a:alphaModFix/>
          </a:blip>
          <a:srcRect b="109" l="0" r="0" t="99"/>
          <a:stretch/>
        </p:blipFill>
        <p:spPr>
          <a:xfrm>
            <a:off x="363700" y="2146025"/>
            <a:ext cx="6840223" cy="160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 title="Inov Atlantic_RVB'.png"/>
          <p:cNvPicPr preferRelativeResize="0"/>
          <p:nvPr/>
        </p:nvPicPr>
        <p:blipFill rotWithShape="1">
          <a:blip r:embed="rId4">
            <a:alphaModFix/>
          </a:blip>
          <a:srcRect b="0" l="27108" r="27108" t="0"/>
          <a:stretch/>
        </p:blipFill>
        <p:spPr>
          <a:xfrm>
            <a:off x="-1171130" y="-1169975"/>
            <a:ext cx="4016502" cy="53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/>
          <p:nvPr/>
        </p:nvSpPr>
        <p:spPr>
          <a:xfrm>
            <a:off x="360167" y="10134235"/>
            <a:ext cx="6840220" cy="0"/>
          </a:xfrm>
          <a:custGeom>
            <a:rect b="b" l="l" r="r" t="t"/>
            <a:pathLst>
              <a:path extrusionOk="0" h="120000"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noFill/>
          <a:ln cap="flat" cmpd="sng" w="12700">
            <a:solidFill>
              <a:srgbClr val="D33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 txBox="1"/>
          <p:nvPr>
            <p:ph idx="10" type="dt"/>
          </p:nvPr>
        </p:nvSpPr>
        <p:spPr>
          <a:xfrm>
            <a:off x="347461" y="9848924"/>
            <a:ext cx="2258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 produit actualisée le 28 avril 2025</a:t>
            </a:r>
            <a:endParaRPr/>
          </a:p>
        </p:txBody>
      </p:sp>
      <p:sp>
        <p:nvSpPr>
          <p:cNvPr id="186" name="Google Shape;186;p21"/>
          <p:cNvSpPr txBox="1"/>
          <p:nvPr>
            <p:ph idx="11" type="ftr"/>
          </p:nvPr>
        </p:nvSpPr>
        <p:spPr>
          <a:xfrm>
            <a:off x="347461" y="10216921"/>
            <a:ext cx="1196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© 2025 - Inovatlantic</a:t>
            </a:r>
            <a:endParaRPr/>
          </a:p>
        </p:txBody>
      </p:sp>
      <p:sp>
        <p:nvSpPr>
          <p:cNvPr id="187" name="Google Shape;187;p21"/>
          <p:cNvSpPr txBox="1"/>
          <p:nvPr>
            <p:ph idx="12" type="sldNum"/>
          </p:nvPr>
        </p:nvSpPr>
        <p:spPr>
          <a:xfrm>
            <a:off x="4084515" y="10216921"/>
            <a:ext cx="3131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33578"/>
                </a:solidFill>
              </a:rPr>
              <a:t>Ruban LED 12V 5050 RGBW 5/10M - </a:t>
            </a:r>
            <a:fld id="{00000000-1234-1234-1234-123412341234}" type="slidenum">
              <a:rPr lang="fr">
                <a:solidFill>
                  <a:srgbClr val="D33578"/>
                </a:solidFill>
              </a:rPr>
              <a:t>‹#›</a:t>
            </a:fld>
            <a:r>
              <a:rPr lang="fr">
                <a:solidFill>
                  <a:srgbClr val="D33578"/>
                </a:solidFill>
              </a:rPr>
              <a:t>/4</a:t>
            </a:r>
            <a:endParaRPr>
              <a:solidFill>
                <a:srgbClr val="D33578"/>
              </a:solidFill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363705" y="2195470"/>
            <a:ext cx="6840220" cy="0"/>
          </a:xfrm>
          <a:custGeom>
            <a:rect b="b" l="l" r="r" t="t"/>
            <a:pathLst>
              <a:path extrusionOk="0" h="120000"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noFill/>
          <a:ln cap="flat" cmpd="sng" w="12700">
            <a:solidFill>
              <a:srgbClr val="D33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347150" y="1887874"/>
            <a:ext cx="4321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33578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Montage</a:t>
            </a:r>
            <a:endParaRPr>
              <a:solidFill>
                <a:srgbClr val="D33578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pic>
        <p:nvPicPr>
          <p:cNvPr id="190" name="Google Shape;190;p21" title="Inov Atlantic_RVB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9229" y="167459"/>
            <a:ext cx="1509955" cy="92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308650" y="4083875"/>
            <a:ext cx="316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rgbClr val="D33578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1</a:t>
            </a:r>
            <a:endParaRPr sz="4000">
              <a:solidFill>
                <a:srgbClr val="D33578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748975" y="4173250"/>
            <a:ext cx="25194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 transformateur</a:t>
            </a:r>
            <a:r>
              <a:rPr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se relie au secteur soit à un boîtier de dérivation avec du </a:t>
            </a:r>
            <a:r>
              <a:rPr b="1"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câble 230V</a:t>
            </a:r>
            <a:r>
              <a:rPr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(non fourni), soit à une prise secteur avec un </a:t>
            </a:r>
            <a:r>
              <a:rPr b="1"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câble muni d'une prise secteur</a:t>
            </a:r>
            <a:r>
              <a:rPr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(non fourni).</a:t>
            </a:r>
            <a:endParaRPr sz="1200">
              <a:solidFill>
                <a:srgbClr val="000000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308650" y="5465825"/>
            <a:ext cx="316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rgbClr val="D33578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2</a:t>
            </a:r>
            <a:endParaRPr sz="4000">
              <a:solidFill>
                <a:srgbClr val="D33578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748975" y="5555200"/>
            <a:ext cx="2519400" cy="1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 transformateur</a:t>
            </a:r>
            <a:r>
              <a:rPr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est </a:t>
            </a:r>
            <a:r>
              <a:rPr b="1"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équipé d’un côté d’un bornier à vis 230V</a:t>
            </a:r>
            <a:r>
              <a:rPr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pour brancher un câble 230V avec </a:t>
            </a:r>
            <a:r>
              <a:rPr b="1" lang="fr" sz="1200">
                <a:solidFill>
                  <a:srgbClr val="C95711"/>
                </a:solidFill>
                <a:latin typeface="Roboto"/>
                <a:ea typeface="Roboto"/>
                <a:cs typeface="Roboto"/>
                <a:sym typeface="Roboto"/>
              </a:rPr>
              <a:t>la phase</a:t>
            </a:r>
            <a:r>
              <a:rPr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fr" sz="1200">
                <a:solidFill>
                  <a:srgbClr val="0070C4"/>
                </a:solidFill>
                <a:latin typeface="Roboto"/>
                <a:ea typeface="Roboto"/>
                <a:cs typeface="Roboto"/>
                <a:sym typeface="Roboto"/>
              </a:rPr>
              <a:t>le neutre</a:t>
            </a:r>
            <a:r>
              <a:rPr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b="1" lang="fr" sz="1200">
                <a:solidFill>
                  <a:srgbClr val="05AA51"/>
                </a:solidFill>
                <a:latin typeface="Roboto"/>
                <a:ea typeface="Roboto"/>
                <a:cs typeface="Roboto"/>
                <a:sym typeface="Roboto"/>
              </a:rPr>
              <a:t>la terre</a:t>
            </a:r>
            <a:r>
              <a:rPr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et de l’autre côté d’un bornier à vis basse tension (12 ou 24V) pour brancher un câble basse tension.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308650" y="7290475"/>
            <a:ext cx="316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rgbClr val="D33578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3</a:t>
            </a:r>
            <a:endParaRPr sz="4000">
              <a:solidFill>
                <a:srgbClr val="D33578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748975" y="7379850"/>
            <a:ext cx="251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Vous devez utiliser</a:t>
            </a:r>
            <a:r>
              <a:rPr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un </a:t>
            </a:r>
            <a:r>
              <a:rPr b="1"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câble basse tension 18 AWG</a:t>
            </a:r>
            <a:r>
              <a:rPr lang="fr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ou plus (non fourni).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4015213" y="4083875"/>
            <a:ext cx="316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rgbClr val="D33578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4</a:t>
            </a:r>
            <a:endParaRPr sz="4000">
              <a:solidFill>
                <a:srgbClr val="D33578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4494600" y="4173250"/>
            <a:ext cx="2632800" cy="1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Le contrôleur 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est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 équipé d’un côté d’un bornier à vis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ou d’une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prise jack femelle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pour relier au transformateur, et de l’autre côté d’un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bornier à vis pour les fils du ruban LED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. Branchement des fils sur le bornier :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>
                <a:latin typeface="Roboto"/>
                <a:ea typeface="Roboto"/>
                <a:cs typeface="Roboto"/>
                <a:sym typeface="Roboto"/>
              </a:rPr>
              <a:t>W &gt; </a:t>
            </a:r>
            <a:r>
              <a:rPr b="1" lang="fr" sz="1200">
                <a:solidFill>
                  <a:srgbClr val="C1C1C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fil blanc</a:t>
            </a:r>
            <a:r>
              <a:rPr b="1" lang="fr" sz="12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                          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G &gt; </a:t>
            </a:r>
            <a:r>
              <a:rPr b="1" lang="fr" sz="1200">
                <a:solidFill>
                  <a:srgbClr val="01A904"/>
                </a:solidFill>
                <a:latin typeface="Roboto"/>
                <a:ea typeface="Roboto"/>
                <a:cs typeface="Roboto"/>
                <a:sym typeface="Roboto"/>
              </a:rPr>
              <a:t>fil vert</a:t>
            </a:r>
            <a:endParaRPr b="1" sz="1200">
              <a:solidFill>
                <a:srgbClr val="01A90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>
                <a:latin typeface="Roboto"/>
                <a:ea typeface="Roboto"/>
                <a:cs typeface="Roboto"/>
                <a:sym typeface="Roboto"/>
              </a:rPr>
              <a:t>B &gt; </a:t>
            </a:r>
            <a:r>
              <a:rPr b="1" lang="fr" sz="1200">
                <a:solidFill>
                  <a:srgbClr val="0273BF"/>
                </a:solidFill>
                <a:latin typeface="Roboto"/>
                <a:ea typeface="Roboto"/>
                <a:cs typeface="Roboto"/>
                <a:sym typeface="Roboto"/>
              </a:rPr>
              <a:t>fil bleu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ou marron </a:t>
            </a:r>
            <a:r>
              <a:rPr b="1" lang="fr" sz="1200">
                <a:solidFill>
                  <a:srgbClr val="C1C1C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V+ &gt;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fil noir</a:t>
            </a:r>
            <a:r>
              <a:rPr b="1" lang="fr" sz="1200">
                <a:solidFill>
                  <a:srgbClr val="C1C1C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                              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R &gt; </a:t>
            </a:r>
            <a:r>
              <a:rPr b="1" lang="fr" sz="1200">
                <a:solidFill>
                  <a:srgbClr val="FF0503"/>
                </a:solidFill>
                <a:latin typeface="Roboto"/>
                <a:ea typeface="Roboto"/>
                <a:cs typeface="Roboto"/>
                <a:sym typeface="Roboto"/>
              </a:rPr>
              <a:t>fil rouge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>
                <a:latin typeface="Roboto"/>
                <a:ea typeface="Roboto"/>
                <a:cs typeface="Roboto"/>
                <a:sym typeface="Roboto"/>
              </a:rPr>
              <a:t>       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4017963" y="5951225"/>
            <a:ext cx="316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rgbClr val="D33578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5</a:t>
            </a:r>
            <a:endParaRPr sz="4000">
              <a:solidFill>
                <a:srgbClr val="D33578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4497301" y="6040600"/>
            <a:ext cx="2632800" cy="22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Le ruban LED 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est équipé d’un câblage d’origine et parfois d’un connecteur au bout des fils. Ce connecteur n’est pas nécessaire si on le relie à un contrôleur multizone milight, dans ce cas il suffit de le couper à ras et de dénuder les fils. Si vous utilisez des chutes de ruban LED, il sera nécessaire soit de souder sur le ruban LED un </a:t>
            </a:r>
            <a:r>
              <a:rPr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câble 6 fils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soit de clipser sur le ruban LED un </a:t>
            </a:r>
            <a:r>
              <a:rPr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connecteur ruban nu</a:t>
            </a:r>
            <a:r>
              <a:rPr lang="fr" sz="12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pour le relier au contrôleur.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 title="Inov Atlantic_RVB'.png"/>
          <p:cNvPicPr preferRelativeResize="0"/>
          <p:nvPr/>
        </p:nvPicPr>
        <p:blipFill rotWithShape="1">
          <a:blip r:embed="rId3">
            <a:alphaModFix/>
          </a:blip>
          <a:srcRect b="0" l="27108" r="27108" t="0"/>
          <a:stretch/>
        </p:blipFill>
        <p:spPr>
          <a:xfrm>
            <a:off x="-1171130" y="-1169975"/>
            <a:ext cx="4016502" cy="53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>
            <a:off x="375164" y="4055525"/>
            <a:ext cx="67131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Un ruban LED peut prendre un angle sur le côté mais pas à plat. Si l'angle n'est pas visible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et que vous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disposez d'un peu de place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, il est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possible de surélever le ruban comme un virage de circuit de voiture pour former un angle sans trop le plier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. C'est la solution conseillée. Si toutefois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l'angle est directement visible et dans un espace réduit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, alors vous devrez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couper le ruban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utiliser l'un de ces 2 accessoires</a:t>
            </a:r>
            <a:r>
              <a:rPr lang="fr" sz="1200">
                <a:latin typeface="Roboto"/>
                <a:ea typeface="Roboto"/>
                <a:cs typeface="Roboto"/>
                <a:sym typeface="Roboto"/>
              </a:rPr>
              <a:t> : </a:t>
            </a:r>
            <a:r>
              <a:rPr b="1"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connecteur d'angle RGB + blanc variable en L</a:t>
            </a:r>
            <a:r>
              <a:rPr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/ un </a:t>
            </a:r>
            <a:r>
              <a:rPr b="1"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connecteur d'angle RGB + blanc variable cablé</a:t>
            </a:r>
            <a:r>
              <a:rPr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360175" y="2770450"/>
            <a:ext cx="67779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Si vous souhaitez installer plus de 10m de ruban RGB + blanc variable</a:t>
            </a:r>
            <a:r>
              <a:rPr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il suffit de prendre autant de rubans supplémentaires que nécessaire et d'associer, pour chaque ruban supplémentaire de 10m : un </a:t>
            </a:r>
            <a:r>
              <a:rPr b="1"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contrôleur RGB+blanc variable multizone</a:t>
            </a:r>
            <a:r>
              <a:rPr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et une </a:t>
            </a:r>
            <a:r>
              <a:rPr b="1"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alimentation 24V 8.33A</a:t>
            </a:r>
            <a:r>
              <a:rPr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Tous les rubans pourront être contrôlés avec une seule </a:t>
            </a:r>
            <a:r>
              <a:rPr b="1"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télécommande</a:t>
            </a:r>
            <a:r>
              <a:rPr lang="fr" sz="1200">
                <a:solidFill>
                  <a:srgbClr val="18063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et/ ou un seul </a:t>
            </a:r>
            <a:r>
              <a:rPr b="1" lang="fr" sz="1200" u="sng">
                <a:solidFill>
                  <a:srgbClr val="D537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panneau de commande</a:t>
            </a: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.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just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360167" y="10134235"/>
            <a:ext cx="6840220" cy="0"/>
          </a:xfrm>
          <a:custGeom>
            <a:rect b="b" l="l" r="r" t="t"/>
            <a:pathLst>
              <a:path extrusionOk="0" h="120000"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noFill/>
          <a:ln cap="flat" cmpd="sng" w="12700">
            <a:solidFill>
              <a:srgbClr val="D33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367245" y="2424070"/>
            <a:ext cx="6840220" cy="0"/>
          </a:xfrm>
          <a:custGeom>
            <a:rect b="b" l="l" r="r" t="t"/>
            <a:pathLst>
              <a:path extrusionOk="0" h="120000"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noFill/>
          <a:ln cap="flat" cmpd="sng" w="12700">
            <a:solidFill>
              <a:srgbClr val="D33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354539" y="2116472"/>
            <a:ext cx="3997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33578"/>
                </a:solidFill>
                <a:latin typeface="Roboto Medium"/>
                <a:ea typeface="Roboto Medium"/>
                <a:cs typeface="Roboto Medium"/>
                <a:sym typeface="Roboto Medium"/>
              </a:rPr>
              <a:t>Montage</a:t>
            </a:r>
            <a:endParaRPr sz="1200">
              <a:solidFill>
                <a:srgbClr val="D335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4487" y="5719949"/>
            <a:ext cx="6114774" cy="1693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2"/>
          <p:cNvSpPr txBox="1"/>
          <p:nvPr/>
        </p:nvSpPr>
        <p:spPr>
          <a:xfrm>
            <a:off x="347461" y="9848924"/>
            <a:ext cx="2258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Fiche produit actualisée le 28 avril 2025</a:t>
            </a:r>
            <a:endParaRPr sz="10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347461" y="10216921"/>
            <a:ext cx="1196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© 2025 - Inovatlantic</a:t>
            </a:r>
            <a:endParaRPr sz="10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4084515" y="10216921"/>
            <a:ext cx="3131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D33578"/>
                </a:solidFill>
                <a:latin typeface="Roboto"/>
                <a:ea typeface="Roboto"/>
                <a:cs typeface="Roboto"/>
                <a:sym typeface="Roboto"/>
              </a:rPr>
              <a:t>Ruban LED 24V 5050 RGBW 5/10M - </a:t>
            </a:r>
            <a:fld id="{00000000-1234-1234-1234-123412341234}" type="slidenum">
              <a:rPr lang="fr" sz="1000">
                <a:solidFill>
                  <a:srgbClr val="D3357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r>
              <a:rPr lang="fr" sz="1000">
                <a:solidFill>
                  <a:srgbClr val="D33578"/>
                </a:solidFill>
                <a:latin typeface="Roboto"/>
                <a:ea typeface="Roboto"/>
                <a:cs typeface="Roboto"/>
                <a:sym typeface="Roboto"/>
              </a:rPr>
              <a:t>/4</a:t>
            </a:r>
            <a:endParaRPr sz="1000">
              <a:solidFill>
                <a:srgbClr val="D335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354539" y="2530447"/>
            <a:ext cx="3997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rPr>
              <a:t>Comment contrôler plusieurs longueurs de 10 mètres ?</a:t>
            </a:r>
            <a:endParaRPr b="1" sz="1200">
              <a:solidFill>
                <a:srgbClr val="D537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75170" y="3730557"/>
            <a:ext cx="6840220" cy="0"/>
          </a:xfrm>
          <a:custGeom>
            <a:rect b="b" l="l" r="r" t="t"/>
            <a:pathLst>
              <a:path extrusionOk="0" h="120000"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noFill/>
          <a:ln cap="flat" cmpd="sng" w="12700">
            <a:solidFill>
              <a:srgbClr val="D537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362464" y="3836934"/>
            <a:ext cx="3997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D5377A"/>
                </a:solidFill>
                <a:latin typeface="Roboto"/>
                <a:ea typeface="Roboto"/>
                <a:cs typeface="Roboto"/>
                <a:sym typeface="Roboto"/>
              </a:rPr>
              <a:t>Comment former un angle ?</a:t>
            </a:r>
            <a:endParaRPr b="1" sz="1200">
              <a:solidFill>
                <a:srgbClr val="D537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8" name="Google Shape;218;p22" title="Inov Atlantic_RVB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89229" y="167459"/>
            <a:ext cx="1509955" cy="9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